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4229" r:id="rId1"/>
  </p:sldMasterIdLst>
  <p:notesMasterIdLst>
    <p:notesMasterId r:id="rId5"/>
  </p:notesMasterIdLst>
  <p:handoutMasterIdLst>
    <p:handoutMasterId r:id="rId6"/>
  </p:handoutMasterIdLst>
  <p:sldIdLst>
    <p:sldId id="2147479705" r:id="rId2"/>
    <p:sldId id="2147479654" r:id="rId3"/>
    <p:sldId id="2147479656" r:id="rId4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clusion section" id="{2C0AA42D-E78E-478E-ACFA-B03EAC236D8E}">
          <p14:sldIdLst>
            <p14:sldId id="2147479705"/>
            <p14:sldId id="2147479654"/>
            <p14:sldId id="2147479656"/>
          </p14:sldIdLst>
        </p14:section>
      </p14:sectionLst>
    </p:ext>
    <p:ext uri="{EFAFB233-063F-42B5-8137-9DF3F51BA10A}">
      <p15:sldGuideLst xmlns:p15="http://schemas.microsoft.com/office/powerpoint/2012/main">
        <p15:guide id="1" pos="4200" userDrawn="1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pos="584" userDrawn="1">
          <p15:clr>
            <a:srgbClr val="A4A3A4"/>
          </p15:clr>
        </p15:guide>
        <p15:guide id="5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E8E8E8"/>
    <a:srgbClr val="D4D4D4"/>
    <a:srgbClr val="E8E6DF"/>
    <a:srgbClr val="FB5A65"/>
    <a:srgbClr val="CD9BCF"/>
    <a:srgbClr val="FFA38B"/>
    <a:srgbClr val="D59ED7"/>
    <a:srgbClr val="8DC8E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8D166D-FB33-470A-885F-95BF870551A6}" v="7" dt="2023-09-23T13:53:08.83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0" autoAdjust="0"/>
    <p:restoredTop sz="87758" autoAdjust="0"/>
  </p:normalViewPr>
  <p:slideViewPr>
    <p:cSldViewPr snapToGrid="0" showGuides="1">
      <p:cViewPr varScale="1">
        <p:scale>
          <a:sx n="93" d="100"/>
          <a:sy n="93" d="100"/>
        </p:scale>
        <p:origin x="1188" y="90"/>
      </p:cViewPr>
      <p:guideLst>
        <p:guide pos="4200"/>
        <p:guide orient="horz" pos="2160"/>
        <p:guide pos="58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5" Type="http://schemas.openxmlformats.org/officeDocument/2006/relationships/customXml" Target="../customXml/item2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14" Type="http://schemas.openxmlformats.org/officeDocument/2006/relationships/customXml" Target="../customXml/item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66B00-6144-45ED-BFDB-3936850BDA03}" type="datetime8">
              <a:rPr lang="en-US" smtClean="0">
                <a:latin typeface="Segoe UI" pitchFamily="34" charset="0"/>
              </a:rPr>
              <a:t>9/23/2023 6:53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486BA7-839C-4D2B-BD52-EF0BBA8433FD}" type="datetime8">
              <a:rPr lang="en-US" smtClean="0"/>
              <a:t>9/23/2023 6:52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B334D90-2717-2269-E486-F1900244A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7B930E7F-5B91-31B0-B67D-DB8C41E881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E21C31D-925C-53B5-2E40-C54FF245B4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9912" y="3429000"/>
            <a:ext cx="5686955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</a:t>
            </a:r>
            <a:br>
              <a:rPr lang="en-US" dirty="0"/>
            </a:br>
            <a:r>
              <a:rPr lang="en-US" dirty="0"/>
              <a:t>presentation title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981BEF-F3D5-4E06-A0A1-569EA3D3C406}"/>
              </a:ext>
            </a:extLst>
          </p:cNvPr>
          <p:cNvSpPr txBox="1"/>
          <p:nvPr userDrawn="1"/>
        </p:nvSpPr>
        <p:spPr>
          <a:xfrm>
            <a:off x="289560" y="6165778"/>
            <a:ext cx="60945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883381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D1096F-1307-5006-527D-D3AF4C75C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19824"/>
          <a:stretch/>
        </p:blipFill>
        <p:spPr>
          <a:xfrm>
            <a:off x="2417010" y="0"/>
            <a:ext cx="977499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12D19AFB-6939-2FBA-48C9-66A2961406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9911" y="3384610"/>
            <a:ext cx="6345239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Section divider title</a:t>
            </a:r>
          </a:p>
        </p:txBody>
      </p:sp>
    </p:spTree>
    <p:extLst>
      <p:ext uri="{BB962C8B-B14F-4D97-AF65-F5344CB8AC3E}">
        <p14:creationId xmlns:p14="http://schemas.microsoft.com/office/powerpoint/2010/main" val="26190285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50" userDrawn="1">
          <p15:clr>
            <a:srgbClr val="FBAE40"/>
          </p15:clr>
        </p15:guide>
        <p15:guide id="2" orient="horz" pos="264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arningPath1_WmGray">
    <p:bg>
      <p:bgPr>
        <a:solidFill>
          <a:srgbClr val="E8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35D3C-86EE-875E-D2A6-669DF7E1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430887"/>
          </a:xfrm>
        </p:spPr>
        <p:txBody>
          <a:bodyPr/>
          <a:lstStyle>
            <a:lvl1pPr>
              <a:defRPr sz="28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F318326-19BB-DD5B-81E3-D6586A45E4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2827846"/>
            <a:ext cx="12192001" cy="30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5139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585216"/>
            <a:ext cx="10430257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591056"/>
            <a:ext cx="10426700" cy="7263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3ACC74-6208-CE08-E6B1-3D2EF75EB2B5}"/>
              </a:ext>
            </a:extLst>
          </p:cNvPr>
          <p:cNvSpPr txBox="1"/>
          <p:nvPr userDrawn="1"/>
        </p:nvSpPr>
        <p:spPr>
          <a:xfrm>
            <a:off x="289560" y="6165778"/>
            <a:ext cx="60945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© Copyright Microsoft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84" r:id="rId1"/>
    <p:sldLayoutId id="2147484845" r:id="rId2"/>
    <p:sldLayoutId id="2147484903" r:id="rId3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2000" b="0" kern="1200" cap="none" spc="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137160" marR="0" indent="-13716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600" kern="1200" spc="0" baseline="0">
          <a:solidFill>
            <a:schemeClr val="tx1"/>
          </a:solidFill>
          <a:latin typeface="+mn-lt"/>
          <a:ea typeface="+mn-ea"/>
          <a:cs typeface="Segoe UI" panose="020B0502040204020203" pitchFamily="34" charset="0"/>
        </a:defRPr>
      </a:lvl1pPr>
      <a:lvl2pPr marL="265176" marR="0" indent="-109728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384048" marR="0" indent="-118872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2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userDrawn="1">
          <p15:clr>
            <a:srgbClr val="A5A5A5"/>
          </p15:clr>
        </p15:guide>
        <p15:guide id="2" pos="7680" userDrawn="1">
          <p15:clr>
            <a:srgbClr val="A5A5A5"/>
          </p15:clr>
        </p15:guide>
        <p15:guide id="3" pos="186" userDrawn="1">
          <p15:clr>
            <a:srgbClr val="A5A5A5"/>
          </p15:clr>
        </p15:guide>
        <p15:guide id="26" pos="7496" userDrawn="1">
          <p15:clr>
            <a:srgbClr val="A5A5A5"/>
          </p15:clr>
        </p15:guide>
        <p15:guide id="27" orient="horz" userDrawn="1">
          <p15:clr>
            <a:srgbClr val="A5A5A5"/>
          </p15:clr>
        </p15:guide>
        <p15:guide id="28" orient="horz" pos="4320" userDrawn="1">
          <p15:clr>
            <a:srgbClr val="A5A5A5"/>
          </p15:clr>
        </p15:guide>
        <p15:guide id="29" orient="horz" pos="184" userDrawn="1">
          <p15:clr>
            <a:srgbClr val="A5A5A5"/>
          </p15:clr>
        </p15:guide>
        <p15:guide id="40" orient="horz" pos="4134" userDrawn="1">
          <p15:clr>
            <a:srgbClr val="A5A5A5"/>
          </p15:clr>
        </p15:guide>
        <p15:guide id="42" pos="365" userDrawn="1">
          <p15:clr>
            <a:srgbClr val="C35EA4"/>
          </p15:clr>
        </p15:guide>
        <p15:guide id="43" orient="horz" pos="367" userDrawn="1">
          <p15:clr>
            <a:srgbClr val="C35EA4"/>
          </p15:clr>
        </p15:guide>
        <p15:guide id="44" orient="horz" pos="3953" userDrawn="1">
          <p15:clr>
            <a:srgbClr val="C35EA4"/>
          </p15:clr>
        </p15:guide>
        <p15:guide id="45" pos="7307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learn.microsoft.com/training/courses/browse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3E08FA2-C73F-A01D-C334-4FAC0DB0C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913" y="3429000"/>
            <a:ext cx="4916488" cy="1231106"/>
          </a:xfrm>
        </p:spPr>
        <p:txBody>
          <a:bodyPr/>
          <a:lstStyle/>
          <a:p>
            <a:r>
              <a:rPr lang="en-US"/>
              <a:t>AZ-104T00A</a:t>
            </a:r>
            <a:br>
              <a:rPr lang="en-US" sz="4000" dirty="0"/>
            </a:br>
            <a:r>
              <a:rPr lang="en-US" sz="4000" dirty="0">
                <a:solidFill>
                  <a:schemeClr val="tx2">
                    <a:lumMod val="50000"/>
                  </a:schemeClr>
                </a:solidFill>
              </a:rPr>
              <a:t>Azure Administrator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88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758F5-C35D-A291-068D-13C0D6581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Thank you for attending this course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774742-B51A-7AB0-5C2C-8C2CFAC7FA4A}"/>
              </a:ext>
            </a:extLst>
          </p:cNvPr>
          <p:cNvSpPr txBox="1"/>
          <p:nvPr/>
        </p:nvSpPr>
        <p:spPr>
          <a:xfrm>
            <a:off x="585217" y="1073388"/>
            <a:ext cx="11031840" cy="400110"/>
          </a:xfrm>
          <a:prstGeom prst="rect">
            <a:avLst/>
          </a:prstGeom>
          <a:noFill/>
        </p:spPr>
        <p:txBody>
          <a:bodyPr wrap="square" lIns="0" tIns="45720" rIns="91440" bIns="45720" anchor="t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Here are some reminders</a:t>
            </a:r>
          </a:p>
        </p:txBody>
      </p:sp>
      <p:sp>
        <p:nvSpPr>
          <p:cNvPr id="6" name="Rounded Rectangle 3_1">
            <a:extLst>
              <a:ext uri="{FF2B5EF4-FFF2-40B4-BE49-F238E27FC236}">
                <a16:creationId xmlns:a16="http://schemas.microsoft.com/office/drawing/2014/main" id="{BB8CD774-E161-61A8-A522-D1535573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7946" y="2216079"/>
            <a:ext cx="3161757" cy="2912532"/>
          </a:xfrm>
          <a:prstGeom prst="roundRect">
            <a:avLst>
              <a:gd name="adj" fmla="val 7500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8100000" sx="101000" sy="101000" algn="tr" rotWithShape="0">
              <a:srgbClr val="CAC5B8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/>
          <a:lstStyle/>
          <a:p>
            <a:pPr defTabSz="932742">
              <a:spcBef>
                <a:spcPct val="20000"/>
              </a:spcBef>
              <a:buSzPct val="90000"/>
            </a:pPr>
            <a:endParaRPr lang="en-IN" sz="1400">
              <a:solidFill>
                <a:srgbClr val="000000"/>
              </a:solidFill>
              <a:latin typeface="Segoe UI Semibold"/>
              <a:cs typeface="Segoe UI" panose="020B0502040204020203" pitchFamily="34" charset="0"/>
            </a:endParaRPr>
          </a:p>
        </p:txBody>
      </p:sp>
      <p:sp>
        <p:nvSpPr>
          <p:cNvPr id="7" name="Rounded Rectangle 3_1">
            <a:extLst>
              <a:ext uri="{FF2B5EF4-FFF2-40B4-BE49-F238E27FC236}">
                <a16:creationId xmlns:a16="http://schemas.microsoft.com/office/drawing/2014/main" id="{6EF7A416-217B-B74D-2A37-73B81E90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2691" y="2204594"/>
            <a:ext cx="3142420" cy="2912532"/>
          </a:xfrm>
          <a:prstGeom prst="roundRect">
            <a:avLst>
              <a:gd name="adj" fmla="val 7500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8100000" sx="101000" sy="101000" algn="tr" rotWithShape="0">
              <a:srgbClr val="CAC5B8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/>
          <a:lstStyle/>
          <a:p>
            <a:pPr defTabSz="932742">
              <a:spcBef>
                <a:spcPct val="20000"/>
              </a:spcBef>
              <a:buSzPct val="90000"/>
            </a:pPr>
            <a:endParaRPr lang="en-IN" sz="1400">
              <a:solidFill>
                <a:srgbClr val="000000"/>
              </a:solidFill>
              <a:latin typeface="Segoe UI Semibold"/>
              <a:cs typeface="Segoe UI" panose="020B0502040204020203" pitchFamily="34" charset="0"/>
            </a:endParaRPr>
          </a:p>
        </p:txBody>
      </p:sp>
      <p:sp>
        <p:nvSpPr>
          <p:cNvPr id="8" name="Rounded Rectangle 3_1">
            <a:extLst>
              <a:ext uri="{FF2B5EF4-FFF2-40B4-BE49-F238E27FC236}">
                <a16:creationId xmlns:a16="http://schemas.microsoft.com/office/drawing/2014/main" id="{AB37A0EA-578B-84A5-AE07-644384EA1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90459" y="2216079"/>
            <a:ext cx="3125706" cy="2912532"/>
          </a:xfrm>
          <a:prstGeom prst="roundRect">
            <a:avLst>
              <a:gd name="adj" fmla="val 7500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8100000" sx="101000" sy="101000" algn="tr" rotWithShape="0">
              <a:srgbClr val="CAC5B8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/>
          <a:lstStyle/>
          <a:p>
            <a:pPr defTabSz="932742">
              <a:spcBef>
                <a:spcPct val="20000"/>
              </a:spcBef>
              <a:buSzPct val="90000"/>
            </a:pPr>
            <a:endParaRPr lang="en-IN" sz="1400">
              <a:solidFill>
                <a:srgbClr val="000000"/>
              </a:solidFill>
              <a:latin typeface="Segoe UI Semibold"/>
              <a:cs typeface="Segoe UI" panose="020B0502040204020203" pitchFamily="34" charset="0"/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4A316BF9-C4B9-DD49-36CE-1D11F0D1172A}"/>
              </a:ext>
            </a:extLst>
          </p:cNvPr>
          <p:cNvSpPr txBox="1">
            <a:spLocks/>
          </p:cNvSpPr>
          <p:nvPr/>
        </p:nvSpPr>
        <p:spPr bwMode="auto">
          <a:xfrm>
            <a:off x="914867" y="3101572"/>
            <a:ext cx="3350360" cy="615553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>
                <a:ln w="3175">
                  <a:noFill/>
                </a:ln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  <a:effectLst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bold"/>
                <a:ea typeface="+mn-ea"/>
                <a:cs typeface="Segoe UI Semibold"/>
              </a:rPr>
              <a:t>Celebrate your </a:t>
            </a:r>
            <a:br>
              <a:rPr kumimoji="0" lang="en-US" sz="2000" b="0" i="0" u="none" strike="noStrike" kern="1200" cap="none" spc="0" normalizeH="0" baseline="0" noProof="0" dirty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bold"/>
                <a:ea typeface="+mn-ea"/>
                <a:cs typeface="Segoe UI Semibold"/>
              </a:rPr>
            </a:br>
            <a:r>
              <a:rPr kumimoji="0" lang="en-US" sz="2000" b="0" i="0" u="none" strike="noStrike" kern="1200" cap="none" spc="0" normalizeH="0" baseline="0" noProof="0" dirty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bold"/>
                <a:ea typeface="+mn-ea"/>
                <a:cs typeface="Segoe UI Semibold"/>
              </a:rPr>
              <a:t>new skills</a:t>
            </a:r>
            <a:endParaRPr kumimoji="0" lang="en-US" sz="2000" b="0" i="0" u="none" strike="noStrike" kern="1200" cap="none" spc="0" normalizeH="0" baseline="0" noProof="0" dirty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BCA26C15-2479-3215-DA45-30CA95A86BF1}"/>
              </a:ext>
            </a:extLst>
          </p:cNvPr>
          <p:cNvSpPr txBox="1">
            <a:spLocks/>
          </p:cNvSpPr>
          <p:nvPr/>
        </p:nvSpPr>
        <p:spPr bwMode="auto">
          <a:xfrm>
            <a:off x="4352663" y="3090087"/>
            <a:ext cx="3350360" cy="615553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>
                <a:ln w="3175">
                  <a:noFill/>
                </a:ln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  <a:effectLst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bold"/>
                <a:ea typeface="+mn-ea"/>
                <a:cs typeface="Segoe UI Semibold"/>
              </a:rPr>
              <a:t>Let us know </a:t>
            </a:r>
            <a:br>
              <a:rPr kumimoji="0" lang="en-US" sz="2000" b="0" i="0" u="none" strike="noStrike" kern="1200" cap="none" spc="0" normalizeH="0" baseline="0" noProof="0" dirty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bold"/>
                <a:ea typeface="+mn-ea"/>
                <a:cs typeface="Segoe UI Semibold"/>
              </a:rPr>
            </a:br>
            <a:r>
              <a:rPr kumimoji="0" lang="en-US" sz="2000" b="0" i="0" u="none" strike="noStrike" kern="1200" cap="none" spc="0" normalizeH="0" baseline="0" noProof="0" dirty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bold"/>
                <a:ea typeface="+mn-ea"/>
                <a:cs typeface="Segoe UI Semibold"/>
              </a:rPr>
              <a:t>how we did</a:t>
            </a:r>
            <a:endParaRPr kumimoji="0" lang="en-US" sz="2000" b="0" i="0" u="none" strike="noStrike" kern="1200" cap="none" spc="0" normalizeH="0" baseline="0" noProof="0" dirty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115584E-5D15-89B4-1E8A-3A2B2C2A948E}"/>
              </a:ext>
            </a:extLst>
          </p:cNvPr>
          <p:cNvSpPr txBox="1">
            <a:spLocks/>
          </p:cNvSpPr>
          <p:nvPr/>
        </p:nvSpPr>
        <p:spPr bwMode="auto">
          <a:xfrm>
            <a:off x="7811770" y="3101573"/>
            <a:ext cx="3310116" cy="615553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>
                <a:ln w="3175">
                  <a:noFill/>
                </a:ln>
                <a:gradFill>
                  <a:gsLst>
                    <a:gs pos="74359">
                      <a:schemeClr val="tx1"/>
                    </a:gs>
                    <a:gs pos="57576">
                      <a:schemeClr val="tx1"/>
                    </a:gs>
                  </a:gsLst>
                  <a:lin ang="5400000" scaled="0"/>
                </a:gradFill>
                <a:effectLst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bold"/>
                <a:ea typeface="+mn-ea"/>
                <a:cs typeface="Segoe UI Semibold"/>
              </a:rPr>
              <a:t>Become </a:t>
            </a:r>
            <a:br>
              <a:rPr kumimoji="0" lang="en-US" sz="2000" b="0" i="0" u="none" strike="noStrike" kern="1200" cap="none" spc="0" normalizeH="0" baseline="0" noProof="0" dirty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bold"/>
                <a:ea typeface="+mn-ea"/>
                <a:cs typeface="Segoe UI Semibold"/>
              </a:rPr>
            </a:br>
            <a:r>
              <a:rPr kumimoji="0" lang="en-US" sz="2000" b="0" i="0" u="none" strike="noStrike" kern="1200" cap="none" spc="0" normalizeH="0" baseline="0" noProof="0" dirty="0">
                <a:ln w="3175"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 Semibold"/>
                <a:ea typeface="+mn-ea"/>
                <a:cs typeface="Segoe UI Semibold"/>
              </a:rPr>
              <a:t>Microsoft Certified</a:t>
            </a:r>
            <a:endParaRPr kumimoji="0" lang="en-US" sz="2000" b="0" i="0" u="none" strike="noStrike" kern="1200" cap="none" spc="0" normalizeH="0" baseline="0" noProof="0" dirty="0">
              <a:ln w="3175">
                <a:noFill/>
              </a:ln>
              <a:solidFill>
                <a:schemeClr val="accent2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FDB18E57-06A5-07C5-77E6-7A3931D0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405884" y="4047600"/>
            <a:ext cx="2415900" cy="1105248"/>
          </a:xfrm>
          <a:prstGeom prst="rect">
            <a:avLst/>
          </a:prstGeom>
        </p:spPr>
        <p:txBody>
          <a:bodyPr lIns="0" tIns="0" rIns="0" bIns="0"/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Redeem your achievement</a:t>
            </a:r>
          </a:p>
          <a:p>
            <a:r>
              <a:rPr lang="en-US" sz="1400" dirty="0"/>
              <a:t>Share with us and your network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787BEECF-9AA7-29D4-B995-C86E4E84D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4836049" y="4036115"/>
            <a:ext cx="2415900" cy="1105248"/>
          </a:xfrm>
          <a:prstGeom prst="rect">
            <a:avLst/>
          </a:prstGeom>
        </p:spPr>
        <p:txBody>
          <a:bodyPr lIns="0" tIns="0" rIns="0" bIns="0"/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Give us your feedback</a:t>
            </a:r>
          </a:p>
          <a:p>
            <a:r>
              <a:rPr lang="en-US" sz="1400" dirty="0"/>
              <a:t>Survey will be sent via email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66F9F362-4F2E-D227-CD26-237B46E62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8275114" y="4047600"/>
            <a:ext cx="2415900" cy="1105248"/>
          </a:xfrm>
          <a:prstGeom prst="rect">
            <a:avLst/>
          </a:prstGeom>
        </p:spPr>
        <p:txBody>
          <a:bodyPr lIns="0" tIns="0" rIns="0" bIns="0"/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265176" marR="0" indent="-109728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Explore additional resources to help prepare</a:t>
            </a:r>
          </a:p>
          <a:p>
            <a:r>
              <a:rPr lang="en-US" sz="1400" dirty="0"/>
              <a:t>Schedule your exam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EA0CB41-0E46-734C-4922-03B79C4342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482012" y="1653893"/>
            <a:ext cx="1110600" cy="1110600"/>
            <a:chOff x="5540700" y="2116300"/>
            <a:chExt cx="1110600" cy="11106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9FEEDCE-1714-0823-ABDF-9A463BF4414A}"/>
                </a:ext>
              </a:extLst>
            </p:cNvPr>
            <p:cNvSpPr/>
            <p:nvPr/>
          </p:nvSpPr>
          <p:spPr>
            <a:xfrm>
              <a:off x="5540700" y="2116300"/>
              <a:ext cx="1110600" cy="111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2612A22-D03D-EB09-D2F9-46DCD2A71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5749602" y="2325202"/>
              <a:ext cx="692796" cy="692796"/>
            </a:xfrm>
            <a:prstGeom prst="rect">
              <a:avLst/>
            </a:prstGeom>
            <a:noFill/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C3E7F02-D409-47E7-2524-7C278F717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900873" y="1665378"/>
            <a:ext cx="1110600" cy="1110600"/>
            <a:chOff x="9378893" y="2116300"/>
            <a:chExt cx="1110600" cy="11106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EF2EB2C-F39B-78A2-5F62-B5420D61E6B0}"/>
                </a:ext>
              </a:extLst>
            </p:cNvPr>
            <p:cNvSpPr/>
            <p:nvPr/>
          </p:nvSpPr>
          <p:spPr>
            <a:xfrm>
              <a:off x="9378893" y="2116300"/>
              <a:ext cx="1110600" cy="111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22" name="Picture 21" descr="Icon&#10;&#10;Description automatically generated">
              <a:extLst>
                <a:ext uri="{FF2B5EF4-FFF2-40B4-BE49-F238E27FC236}">
                  <a16:creationId xmlns:a16="http://schemas.microsoft.com/office/drawing/2014/main" id="{EEABFC34-76B9-583D-E57A-80FBE64685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87795" y="2325202"/>
              <a:ext cx="692796" cy="692796"/>
            </a:xfrm>
            <a:prstGeom prst="rect">
              <a:avLst/>
            </a:prstGeom>
            <a:noFill/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D9A420F-4813-DE87-923E-2BAD0B326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037572" y="1665378"/>
            <a:ext cx="1110600" cy="1110600"/>
            <a:chOff x="1742946" y="2116300"/>
            <a:chExt cx="1110600" cy="1110600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5204F6C-AFC4-B17E-9CBF-22DC543234BF}"/>
                </a:ext>
              </a:extLst>
            </p:cNvPr>
            <p:cNvSpPr/>
            <p:nvPr/>
          </p:nvSpPr>
          <p:spPr>
            <a:xfrm>
              <a:off x="1742946" y="2116300"/>
              <a:ext cx="1110600" cy="1110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DB37397-7AB9-34FE-DA9D-61EDF50E6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6529" y="2335581"/>
              <a:ext cx="613466" cy="613466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FD91B82-FBFF-2306-8695-498B4BE67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995382" y="5117126"/>
            <a:ext cx="5816349" cy="510909"/>
          </a:xfrm>
          <a:prstGeom prst="rect">
            <a:avLst/>
          </a:prstGeom>
          <a:noFill/>
        </p:spPr>
        <p:txBody>
          <a:bodyPr wrap="square" lIns="0" tIns="146304" rIns="182880" bIns="146304" rtlCol="0">
            <a:spAutoFit/>
          </a:bodyPr>
          <a:lstStyle/>
          <a:p>
            <a:pPr defTabSz="914400">
              <a:spcAft>
                <a:spcPts val="800"/>
              </a:spcAft>
              <a:defRPr/>
            </a:pPr>
            <a:r>
              <a:rPr lang="en-US" sz="1400" dirty="0">
                <a:solidFill>
                  <a:srgbClr val="1A1A1A"/>
                </a:solidFill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Tag us social: </a:t>
            </a:r>
            <a:r>
              <a:rPr lang="en-US" sz="1400" b="1" dirty="0">
                <a:solidFill>
                  <a:schemeClr val="accent1"/>
                </a:solidFill>
                <a:latin typeface="Segoe UI Semibold"/>
                <a:ea typeface="Calibri" panose="020F0502020204030204" pitchFamily="34" charset="0"/>
                <a:cs typeface="Arial" panose="020B0604020202020204" pitchFamily="34" charset="0"/>
              </a:rPr>
              <a:t>#AlwaysLearning</a:t>
            </a:r>
            <a:endParaRPr lang="en-US" sz="1400" dirty="0">
              <a:solidFill>
                <a:schemeClr val="accent1"/>
              </a:solidFill>
              <a:latin typeface="Segoe UI Semibold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32071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758F5-C35D-A291-068D-13C0D6581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be next in your learning journey?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6774742-B51A-7AB0-5C2C-8C2CFAC7FA4A}"/>
              </a:ext>
            </a:extLst>
          </p:cNvPr>
          <p:cNvSpPr txBox="1"/>
          <p:nvPr/>
        </p:nvSpPr>
        <p:spPr>
          <a:xfrm>
            <a:off x="585217" y="1073388"/>
            <a:ext cx="11031840" cy="369332"/>
          </a:xfrm>
          <a:prstGeom prst="rect">
            <a:avLst/>
          </a:prstGeom>
          <a:noFill/>
        </p:spPr>
        <p:txBody>
          <a:bodyPr wrap="square" lIns="0" tIns="45720" rIns="91440" bIns="45720" anchor="t">
            <a:spAutoFit/>
          </a:bodyPr>
          <a:lstStyle/>
          <a:p>
            <a:r>
              <a:rPr lang="en-US" sz="1800" dirty="0">
                <a:solidFill>
                  <a:schemeClr val="accent2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AZ-305, Designing Microsoft Azure Infrastructure Solutions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BE5AA3F-8DC3-7586-58F1-04DC08230853}"/>
              </a:ext>
            </a:extLst>
          </p:cNvPr>
          <p:cNvSpPr txBox="1"/>
          <p:nvPr/>
        </p:nvSpPr>
        <p:spPr>
          <a:xfrm>
            <a:off x="1545930" y="1833681"/>
            <a:ext cx="461282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solidFill>
                  <a:srgbClr val="2A446F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Microsoft Azure Solutions Architects</a:t>
            </a:r>
          </a:p>
        </p:txBody>
      </p:sp>
      <p:sp>
        <p:nvSpPr>
          <p:cNvPr id="13" name="Rounded Rectangle 3_1">
            <a:extLst>
              <a:ext uri="{FF2B5EF4-FFF2-40B4-BE49-F238E27FC236}">
                <a16:creationId xmlns:a16="http://schemas.microsoft.com/office/drawing/2014/main" id="{C2C305D4-EFF2-1747-FE82-9AA47D27A3F9}"/>
              </a:ext>
            </a:extLst>
          </p:cNvPr>
          <p:cNvSpPr/>
          <p:nvPr/>
        </p:nvSpPr>
        <p:spPr>
          <a:xfrm>
            <a:off x="585217" y="2137982"/>
            <a:ext cx="5207827" cy="2900109"/>
          </a:xfrm>
          <a:prstGeom prst="roundRect">
            <a:avLst>
              <a:gd name="adj" fmla="val 11300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8100000" sx="101000" sy="101000" algn="tr" rotWithShape="0">
              <a:srgbClr val="CAC5B8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/>
          <a:lstStyle/>
          <a:p>
            <a:pPr marL="169863" marR="0" lvl="0" indent="-169863" algn="l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Provide subject matter expertise in designing cloud and hybrid solutions that run on Azure</a:t>
            </a:r>
          </a:p>
          <a:p>
            <a:pPr marL="169863" marR="0" lvl="0" indent="-169863" algn="l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sz="1400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Advise stakeholders and translate business requirements into designs for Azure solution</a:t>
            </a:r>
          </a:p>
          <a:p>
            <a:pPr marL="169863" marR="0" lvl="0" indent="-169863" algn="l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>
                <a:solidFill>
                  <a:srgbClr val="161616"/>
                </a:solidFill>
                <a:latin typeface="Segoe UI" panose="020B0502040204020203" pitchFamily="34" charset="0"/>
              </a:rPr>
              <a:t>I</a:t>
            </a:r>
            <a:r>
              <a:rPr lang="en-US" sz="1400" b="0" i="0" dirty="0">
                <a:solidFill>
                  <a:srgbClr val="161616"/>
                </a:solidFill>
                <a:effectLst/>
                <a:latin typeface="Segoe UI" panose="020B0502040204020203" pitchFamily="34" charset="0"/>
              </a:rPr>
              <a:t>mplement solutions on Azure by partnering with developers, administrators, security engineers, and data engineers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1A446F-AFEF-F2EB-A32B-CA61EE7C8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721013" y="5219281"/>
            <a:ext cx="9681980" cy="510909"/>
          </a:xfrm>
          <a:prstGeom prst="rect">
            <a:avLst/>
          </a:prstGeom>
          <a:noFill/>
        </p:spPr>
        <p:txBody>
          <a:bodyPr wrap="square" lIns="0" tIns="146304" rIns="182880" bIns="146304" rtlCol="0">
            <a:spAutoFit/>
          </a:bodyPr>
          <a:lstStyle/>
          <a:p>
            <a:pPr defTabSz="914400">
              <a:spcAft>
                <a:spcPts val="800"/>
              </a:spcAft>
              <a:defRPr/>
            </a:pPr>
            <a:r>
              <a:rPr lang="en-US" sz="1400" dirty="0">
                <a:solidFill>
                  <a:srgbClr val="1A1A1A"/>
                </a:solidFill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Find more information about this course at: </a:t>
            </a:r>
            <a:r>
              <a:rPr lang="en-US" sz="1400" b="1" u="sng" dirty="0">
                <a:solidFill>
                  <a:srgbClr val="2A446F"/>
                </a:solidFill>
                <a:latin typeface="Segoe UI Semibold"/>
                <a:ea typeface="Calibri" panose="020F0502020204030204" pitchFamily="34" charset="0"/>
                <a:cs typeface="Arial" panose="020B0604020202020204" pitchFamily="34" charset="0"/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learn.microsoft.com/training/courses/browse</a:t>
            </a:r>
            <a:endParaRPr lang="en-US" sz="1400" u="sng" dirty="0">
              <a:solidFill>
                <a:srgbClr val="2A446F"/>
              </a:solidFill>
              <a:latin typeface="Segoe UI Semibold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7FD58F-F1B5-3570-6A96-B28EABD16FF9}"/>
              </a:ext>
            </a:extLst>
          </p:cNvPr>
          <p:cNvSpPr txBox="1"/>
          <p:nvPr/>
        </p:nvSpPr>
        <p:spPr>
          <a:xfrm>
            <a:off x="7759320" y="1829597"/>
            <a:ext cx="231249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solidFill>
                  <a:srgbClr val="2A446F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rPr>
              <a:t>Topics covered</a:t>
            </a:r>
          </a:p>
        </p:txBody>
      </p:sp>
      <p:sp>
        <p:nvSpPr>
          <p:cNvPr id="14" name="Rounded Rectangle 3_1">
            <a:extLst>
              <a:ext uri="{FF2B5EF4-FFF2-40B4-BE49-F238E27FC236}">
                <a16:creationId xmlns:a16="http://schemas.microsoft.com/office/drawing/2014/main" id="{AD2590E8-30A6-88E8-46EF-8B3C842DA5F5}"/>
              </a:ext>
            </a:extLst>
          </p:cNvPr>
          <p:cNvSpPr/>
          <p:nvPr/>
        </p:nvSpPr>
        <p:spPr>
          <a:xfrm>
            <a:off x="6000062" y="2138777"/>
            <a:ext cx="5207827" cy="2900109"/>
          </a:xfrm>
          <a:prstGeom prst="roundRect">
            <a:avLst>
              <a:gd name="adj" fmla="val 11300"/>
            </a:avLst>
          </a:prstGeom>
          <a:solidFill>
            <a:schemeClr val="bg1"/>
          </a:solidFill>
          <a:ln>
            <a:noFill/>
          </a:ln>
          <a:effectLst>
            <a:outerShdw blurRad="127000" dist="38100" dir="8100000" sx="101000" sy="101000" algn="tr" rotWithShape="0">
              <a:srgbClr val="CAC5B8">
                <a:alpha val="6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/>
          <a:lstStyle/>
          <a:p>
            <a:pPr marL="137160" marR="0" lvl="0" indent="-137160" algn="l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>
                <a:solidFill>
                  <a:srgbClr val="000000"/>
                </a:solidFill>
                <a:latin typeface="Segoe UI"/>
                <a:cs typeface="Segoe UI" panose="020B0502040204020203" pitchFamily="34" charset="0"/>
              </a:rPr>
              <a:t>Design identity, governance, and monitoring solutions</a:t>
            </a:r>
          </a:p>
          <a:p>
            <a:pPr marL="137160" marR="0" lvl="0" indent="-137160" algn="l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>
                <a:solidFill>
                  <a:srgbClr val="000000"/>
                </a:solidFill>
                <a:latin typeface="Segoe UI"/>
                <a:cs typeface="Segoe UI" panose="020B0502040204020203" pitchFamily="34" charset="0"/>
              </a:rPr>
              <a:t>Design data storage solutions </a:t>
            </a:r>
          </a:p>
          <a:p>
            <a:pPr marL="137160" marR="0" lvl="0" indent="-137160" algn="l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>
                <a:solidFill>
                  <a:srgbClr val="000000"/>
                </a:solidFill>
                <a:latin typeface="Segoe UI"/>
                <a:cs typeface="Segoe UI" panose="020B0502040204020203" pitchFamily="34" charset="0"/>
              </a:rPr>
              <a:t>Design business continuity solutions </a:t>
            </a:r>
          </a:p>
          <a:p>
            <a:pPr marL="137160" marR="0" lvl="0" indent="-137160" algn="l" defTabSz="932742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>
                <a:solidFill>
                  <a:srgbClr val="000000"/>
                </a:solidFill>
                <a:latin typeface="Segoe UI"/>
                <a:cs typeface="Segoe UI" panose="020B0502040204020203" pitchFamily="34" charset="0"/>
              </a:rPr>
              <a:t>Design infrastructure solutions 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53498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LIGHT MODE">
  <a:themeElements>
    <a:clrScheme name="BAR Light">
      <a:dk1>
        <a:srgbClr val="000000"/>
      </a:dk1>
      <a:lt1>
        <a:srgbClr val="FFFFFF"/>
      </a:lt1>
      <a:dk2>
        <a:srgbClr val="091F2E"/>
      </a:dk2>
      <a:lt2>
        <a:srgbClr val="FFF8F3"/>
      </a:lt2>
      <a:accent1>
        <a:srgbClr val="702573"/>
      </a:accent1>
      <a:accent2>
        <a:srgbClr val="BF3AC4"/>
      </a:accent2>
      <a:accent3>
        <a:srgbClr val="FE5B38"/>
      </a:accent3>
      <a:accent4>
        <a:srgbClr val="D59DD7"/>
      </a:accent4>
      <a:accent5>
        <a:srgbClr val="FEE298"/>
      </a:accent5>
      <a:accent6>
        <a:srgbClr val="D7D2CA"/>
      </a:accent6>
      <a:hlink>
        <a:srgbClr val="0077D3"/>
      </a:hlink>
      <a:folHlink>
        <a:srgbClr val="0077D3"/>
      </a:folHlink>
    </a:clrScheme>
    <a:fontScheme name="Custom 3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600" dirty="0" smtClean="0"/>
        </a:defPPr>
      </a:lstStyle>
    </a:txDef>
  </a:objectDefaults>
  <a:extraClrSchemeLst/>
  <a:custClrLst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Light Brown">
      <a:srgbClr val="E1D3C7"/>
    </a:custClr>
    <a:custClr name="Brown">
      <a:srgbClr val="BF9474"/>
    </a:custClr>
    <a:custClr name="Dark Brown">
      <a:srgbClr val="5C4738"/>
    </a:custClr>
    <a:custClr name="Light Yellow">
      <a:srgbClr val="FFE399"/>
    </a:custClr>
    <a:custClr name="Yellow">
      <a:srgbClr val="FFB900"/>
    </a:custClr>
    <a:custClr name="Dark Yellow">
      <a:srgbClr val="7F5A1A"/>
    </a:custClr>
    <a:custClr name="Light Orange">
      <a:srgbClr val="FFA38B"/>
    </a:custClr>
    <a:custClr name="Orange">
      <a:srgbClr val="FF5C39"/>
    </a:custClr>
    <a:custClr name="Dark Orange">
      <a:srgbClr val="73391D"/>
    </a:custClr>
    <a:custClr name="Light Red">
      <a:srgbClr val="FFB3BB"/>
    </a:custClr>
    <a:custClr name="Red">
      <a:srgbClr val="F4364C"/>
    </a:custClr>
    <a:custClr name="Dark Red">
      <a:srgbClr val="73262F"/>
    </a:custClr>
    <a:custClr name="Light Magenta">
      <a:srgbClr val="D59ED7"/>
    </a:custClr>
    <a:custClr name="Magenta">
      <a:srgbClr val="C03BC4"/>
    </a:custClr>
    <a:custClr name="Dark Magenta">
      <a:srgbClr val="702573"/>
    </a:custClr>
    <a:custClr name="Light Purple">
      <a:srgbClr val="C5B4E3"/>
    </a:custClr>
    <a:custClr name="Purple">
      <a:srgbClr val="8661C5"/>
    </a:custClr>
    <a:custClr name="Dark Purple">
      <a:srgbClr val="463668"/>
    </a:custClr>
    <a:custClr name="Light Blue">
      <a:srgbClr val="8DC8E8"/>
    </a:custClr>
    <a:custClr name="Blue">
      <a:srgbClr val="0078D4"/>
    </a:custClr>
    <a:custClr name="Dark Blue">
      <a:srgbClr val="2A446F"/>
    </a:custClr>
    <a:custClr name="Light Teal">
      <a:srgbClr val="B9DCD2"/>
    </a:custClr>
    <a:custClr name="Teal">
      <a:srgbClr val="49C5B1"/>
    </a:custClr>
    <a:custClr name="Dark Teal">
      <a:srgbClr val="225B62"/>
    </a:custClr>
    <a:custClr name="Light Green">
      <a:srgbClr val="D4EC8E"/>
    </a:custClr>
    <a:custClr name="Green">
      <a:srgbClr val="8DE971"/>
    </a:custClr>
    <a:custClr name="Dark Green">
      <a:srgbClr val="07641D"/>
    </a:custClr>
    <a:custClr name="Blue Black">
      <a:srgbClr val="091F2C"/>
    </a:custClr>
    <a:custClr name="Pure Black">
      <a:srgbClr val="000000"/>
    </a:custClr>
    <a:custClr name="Brown Black">
      <a:srgbClr val="291817"/>
    </a:custClr>
  </a:custClrLst>
  <a:extLst>
    <a:ext uri="{05A4C25C-085E-4340-85A3-A5531E510DB2}">
      <thm15:themeFamily xmlns:thm15="http://schemas.microsoft.com/office/thememl/2012/main" name="ILT_Course_Trainer-Template_063023_Final" id="{53CE3B9D-47D1-490F-99CD-422B5AEB3016}" vid="{B2DBE1BE-CBAC-4342-9A93-0CBD83F751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29163849240324E9E04492C11FECC70" ma:contentTypeVersion="22" ma:contentTypeDescription="Create a new document." ma:contentTypeScope="" ma:versionID="1e27dd95346f5a887c6ca177b90812a7">
  <xsd:schema xmlns:xsd="http://www.w3.org/2001/XMLSchema" xmlns:xs="http://www.w3.org/2001/XMLSchema" xmlns:p="http://schemas.microsoft.com/office/2006/metadata/properties" xmlns:ns1="http://schemas.microsoft.com/sharepoint/v3" xmlns:ns2="e8bab37c-6053-4066-b569-fd9fbae908bd" xmlns:ns3="1d16016b-1e11-4dbd-8bd0-b44cb6539c58" xmlns:ns4="230e9df3-be65-4c73-a93b-d1236ebd677e" targetNamespace="http://schemas.microsoft.com/office/2006/metadata/properties" ma:root="true" ma:fieldsID="82f4b3b6bb8071e8bac45169630d6eb4" ns1:_="" ns2:_="" ns3:_="" ns4:_="">
    <xsd:import namespace="http://schemas.microsoft.com/sharepoint/v3"/>
    <xsd:import namespace="e8bab37c-6053-4066-b569-fd9fbae908bd"/>
    <xsd:import namespace="1d16016b-1e11-4dbd-8bd0-b44cb6539c58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2:MediaServiceGenerationTime" minOccurs="0"/>
                <xsd:element ref="ns2:MediaServiceEventHashCode" minOccurs="0"/>
                <xsd:element ref="ns2:Descrip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4:TaxCatchAll" minOccurs="0"/>
                <xsd:element ref="ns2:OneNoteFluid_FileOrder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4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5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bab37c-6053-4066-b569-fd9fbae908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Description" ma:index="18" nillable="true" ma:displayName="Description" ma:format="Dropdown" ma:internalName="Description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OneNoteFluid_FileOrder" ma:index="25" nillable="true" ma:displayName="OneNoteFluid_FileOrder" ma:internalName="OneNoteFluid_FileOrder">
      <xsd:simpleType>
        <xsd:restriction base="dms:Text">
          <xsd:maxLength value="255"/>
        </xsd:restriction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27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2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16016b-1e11-4dbd-8bd0-b44cb6539c58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4" nillable="true" ma:displayName="Taxonomy Catch All Column" ma:hidden="true" ma:list="{4c30d077-ef4f-4e82-b228-e78667907e38}" ma:internalName="TaxCatchAll" ma:showField="CatchAllData" ma:web="1d16016b-1e11-4dbd-8bd0-b44cb6539c5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neNoteFluid_FileOrder xmlns="e8bab37c-6053-4066-b569-fd9fbae908bd" xsi:nil="true"/>
    <_ip_UnifiedCompliancePolicyUIAction xmlns="http://schemas.microsoft.com/sharepoint/v3" xsi:nil="true"/>
    <_ip_UnifiedCompliancePolicyProperties xmlns="http://schemas.microsoft.com/sharepoint/v3" xsi:nil="true"/>
    <Description xmlns="e8bab37c-6053-4066-b569-fd9fbae908bd" xsi:nil="true"/>
    <lcf76f155ced4ddcb4097134ff3c332f xmlns="e8bab37c-6053-4066-b569-fd9fbae908bd">
      <Terms xmlns="http://schemas.microsoft.com/office/infopath/2007/PartnerControls"/>
    </lcf76f155ced4ddcb4097134ff3c332f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E4631120-E015-488E-B1FB-4B967FB1BE68}"/>
</file>

<file path=customXml/itemProps2.xml><?xml version="1.0" encoding="utf-8"?>
<ds:datastoreItem xmlns:ds="http://schemas.openxmlformats.org/officeDocument/2006/customXml" ds:itemID="{7082AB22-1B98-419D-B909-08E22A1CBA49}"/>
</file>

<file path=customXml/itemProps3.xml><?xml version="1.0" encoding="utf-8"?>
<ds:datastoreItem xmlns:ds="http://schemas.openxmlformats.org/officeDocument/2006/customXml" ds:itemID="{8F1FAA0E-C4E4-480D-A534-E9F12BC00446}"/>
</file>

<file path=docMetadata/LabelInfo.xml><?xml version="1.0" encoding="utf-8"?>
<clbl:labelList xmlns:clbl="http://schemas.microsoft.com/office/2020/mipLabelMetadata">
  <clbl:label id="{f42aa342-8706-4288-bd11-ebb85995028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166</Words>
  <Application>Microsoft Office PowerPoint</Application>
  <PresentationFormat>Widescreen</PresentationFormat>
  <Paragraphs>25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Segoe UI</vt:lpstr>
      <vt:lpstr>Segoe UI Light</vt:lpstr>
      <vt:lpstr>Segoe UI Semibold</vt:lpstr>
      <vt:lpstr>Wingdings</vt:lpstr>
      <vt:lpstr>LIGHT MODE</vt:lpstr>
      <vt:lpstr>AZ-104T00A Azure Administrator</vt:lpstr>
      <vt:lpstr>Thank you for attending this course</vt:lpstr>
      <vt:lpstr>What could be next in your learning journey?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2023-09-23T13:53:08Z</dcterms:created>
  <dcterms:modified xsi:type="dcterms:W3CDTF">2023-09-23T13:53:17Z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Application">
    <vt:lpwstr>Microsoft Azure Information Protection</vt:lpwstr>
  </property>
  <property fmtid="{D5CDD505-2E9C-101B-9397-08002B2CF9AE}" pid="3" name="MSIP_Label_f42aa342-8706-4288-bd11-ebb85995028c_Enabled">
    <vt:lpwstr>True</vt:lpwstr>
  </property>
  <property fmtid="{D5CDD505-2E9C-101B-9397-08002B2CF9AE}" pid="4" name="MediaServiceImageTags">
    <vt:lpwstr/>
  </property>
  <property fmtid="{D5CDD505-2E9C-101B-9397-08002B2CF9AE}" pid="5" name="ContentTypeId">
    <vt:lpwstr>0x010100329163849240324E9E04492C11FECC70</vt:lpwstr>
  </property>
  <property fmtid="{D5CDD505-2E9C-101B-9397-08002B2CF9AE}" pid="6" name="Audience">
    <vt:lpwstr/>
  </property>
  <property fmtid="{D5CDD505-2E9C-101B-9397-08002B2CF9AE}" pid="7" name="MSIP_Label_f42aa342-8706-4288-bd11-ebb85995028c_SetDate">
    <vt:lpwstr>2017-08-29T14:27:20.8568347-07:00</vt:lpwstr>
  </property>
  <property fmtid="{D5CDD505-2E9C-101B-9397-08002B2CF9AE}" pid="8" name="MSIP_Label_f42aa342-8706-4288-bd11-ebb85995028c_SiteId">
    <vt:lpwstr>72f988bf-86f1-41af-91ab-2d7cd011db47</vt:lpwstr>
  </property>
  <property fmtid="{D5CDD505-2E9C-101B-9397-08002B2CF9AE}" pid="9" name="MSIP_Label_f42aa342-8706-4288-bd11-ebb85995028c_Name">
    <vt:lpwstr>General</vt:lpwstr>
  </property>
  <property fmtid="{D5CDD505-2E9C-101B-9397-08002B2CF9AE}" pid="10" name="Campaign">
    <vt:lpwstr/>
  </property>
  <property fmtid="{D5CDD505-2E9C-101B-9397-08002B2CF9AE}" pid="11" name="MSIP_Label_f42aa342-8706-4288-bd11-ebb85995028c_Extended_MSFT_Method">
    <vt:lpwstr>Automatic</vt:lpwstr>
  </property>
  <property fmtid="{D5CDD505-2E9C-101B-9397-08002B2CF9AE}" pid="12" name="Track">
    <vt:lpwstr/>
  </property>
  <property fmtid="{D5CDD505-2E9C-101B-9397-08002B2CF9AE}" pid="13" name="MSIP_Label_f42aa342-8706-4288-bd11-ebb85995028c_Owner">
    <vt:lpwstr>maryfj@microsoft.com</vt:lpwstr>
  </property>
  <property fmtid="{D5CDD505-2E9C-101B-9397-08002B2CF9AE}" pid="14" name="Event Venue">
    <vt:lpwstr/>
  </property>
  <property fmtid="{D5CDD505-2E9C-101B-9397-08002B2CF9AE}" pid="15" name="IsMyDocuments">
    <vt:bool>true</vt:bool>
  </property>
  <property fmtid="{D5CDD505-2E9C-101B-9397-08002B2CF9AE}" pid="16" name="Sensitivity">
    <vt:lpwstr>General</vt:lpwstr>
  </property>
  <property fmtid="{D5CDD505-2E9C-101B-9397-08002B2CF9AE}" pid="17" name="MSIP_Label_f42aa342-8706-4288-bd11-ebb85995028c_Ref">
    <vt:lpwstr>https://api.informationprotection.azure.com/api/72f988bf-86f1-41af-91ab-2d7cd011db47</vt:lpwstr>
  </property>
  <property fmtid="{D5CDD505-2E9C-101B-9397-08002B2CF9AE}" pid="18" name="Product">
    <vt:lpwstr/>
  </property>
  <property fmtid="{D5CDD505-2E9C-101B-9397-08002B2CF9AE}" pid="19" name="Event Location">
    <vt:lpwstr/>
  </property>
  <property fmtid="{D5CDD505-2E9C-101B-9397-08002B2CF9AE}" pid="20" name="Event1">
    <vt:lpwstr>622;#Unassigned|2c8af875-f38a-40b8-a0a9-056aed3fc8c0</vt:lpwstr>
  </property>
</Properties>
</file>